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1" r:id="rId4"/>
    <p:sldId id="257" r:id="rId5"/>
    <p:sldId id="263" r:id="rId6"/>
    <p:sldId id="259" r:id="rId7"/>
    <p:sldId id="260" r:id="rId8"/>
    <p:sldId id="258" r:id="rId9"/>
    <p:sldId id="261" r:id="rId10"/>
    <p:sldId id="268" r:id="rId11"/>
    <p:sldId id="265" r:id="rId12"/>
    <p:sldId id="262" r:id="rId13"/>
    <p:sldId id="264" r:id="rId14"/>
    <p:sldId id="267" r:id="rId15"/>
    <p:sldId id="269" r:id="rId16"/>
    <p:sldId id="276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99CC00"/>
    <a:srgbClr val="33CCFF"/>
    <a:srgbClr val="006600"/>
    <a:srgbClr val="FF3300"/>
    <a:srgbClr val="3333CC"/>
    <a:srgbClr val="A50021"/>
    <a:srgbClr val="009900"/>
    <a:srgbClr val="FF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4A4BB-E5D8-4218-8067-4F9E819CC5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3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8DE7-71DA-4B95-A04A-5C2904F01C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3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4F606-1E58-4E2E-A2FA-DE0020EE07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7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965105-E5CE-4177-B66A-AF5E2F14C5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02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82AE30-01B9-4513-875F-BBC54E9E28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8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F514B-6F67-4E27-87F3-B7207062EE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5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E821D-612E-4696-B7A7-46C18DBAEE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0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20E10-641E-4482-AF51-BD7E99D789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7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72B36-60B5-4049-9706-4DC42D8217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4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34106-A55A-4EF6-B18C-C23CBC9D7F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3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73284-681B-43F2-AE7A-A84A9AEAF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3FEDE-EB76-4F77-B049-D54B7CEC57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8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FA9B4-53EB-43B5-845D-622B6DB60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5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316241-2335-4659-B00A-28D0998968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153400" cy="1470025"/>
          </a:xfrm>
        </p:spPr>
        <p:txBody>
          <a:bodyPr/>
          <a:lstStyle/>
          <a:p>
            <a:r>
              <a:rPr lang="en-US" sz="5400" dirty="0" smtClean="0">
                <a:latin typeface="Century Gothic" panose="020B0502020202020204" pitchFamily="34" charset="0"/>
              </a:rPr>
              <a:t>Prepositions using </a:t>
            </a:r>
            <a:br>
              <a:rPr lang="en-US" sz="5400" dirty="0" smtClean="0">
                <a:latin typeface="Century Gothic" panose="020B0502020202020204" pitchFamily="34" charset="0"/>
              </a:rPr>
            </a:br>
            <a:r>
              <a:rPr lang="en-US" sz="5400" dirty="0" smtClean="0">
                <a:latin typeface="Century Gothic" panose="020B0502020202020204" pitchFamily="34" charset="0"/>
              </a:rPr>
              <a:t>the verb </a:t>
            </a:r>
            <a:r>
              <a:rPr lang="en-US" sz="5400" i="1" dirty="0" err="1" smtClean="0">
                <a:latin typeface="Century Gothic" panose="020B0502020202020204" pitchFamily="34" charset="0"/>
              </a:rPr>
              <a:t>estar</a:t>
            </a:r>
            <a:endParaRPr lang="en-US" sz="5400" i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6" name="Picture 6" descr="j0336921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209800"/>
            <a:ext cx="2514600" cy="1909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33400" y="4800600"/>
            <a:ext cx="838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400" dirty="0">
                <a:solidFill>
                  <a:schemeClr val="tx2"/>
                </a:solidFill>
                <a:cs typeface="Arial" charset="0"/>
              </a:rPr>
              <a:t>La </a:t>
            </a:r>
            <a:r>
              <a:rPr lang="en-US" sz="4400" dirty="0" err="1">
                <a:solidFill>
                  <a:schemeClr val="tx2"/>
                </a:solidFill>
                <a:cs typeface="Arial" charset="0"/>
              </a:rPr>
              <a:t>cuidad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cs typeface="Arial" charset="0"/>
              </a:rPr>
              <a:t>está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cs typeface="Arial" charset="0"/>
              </a:rPr>
              <a:t>              </a:t>
            </a:r>
            <a:r>
              <a:rPr lang="en-US" sz="4400" dirty="0" smtClean="0">
                <a:solidFill>
                  <a:schemeClr val="tx2"/>
                </a:solidFill>
              </a:rPr>
              <a:t>mi </a:t>
            </a:r>
            <a:r>
              <a:rPr lang="en-US" sz="4400" dirty="0">
                <a:solidFill>
                  <a:schemeClr val="tx2"/>
                </a:solidFill>
              </a:rPr>
              <a:t>casa.</a:t>
            </a:r>
          </a:p>
        </p:txBody>
      </p:sp>
      <p:pic>
        <p:nvPicPr>
          <p:cNvPr id="40971" name="Picture 11" descr="j028351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1219200"/>
            <a:ext cx="2133600" cy="1360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0978" name="Group 18"/>
          <p:cNvGrpSpPr>
            <a:grpSpLocks/>
          </p:cNvGrpSpPr>
          <p:nvPr/>
        </p:nvGrpSpPr>
        <p:grpSpPr bwMode="auto">
          <a:xfrm>
            <a:off x="3429000" y="2514600"/>
            <a:ext cx="3200400" cy="1143000"/>
            <a:chOff x="2160" y="1584"/>
            <a:chExt cx="2016" cy="720"/>
          </a:xfrm>
        </p:grpSpPr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 flipV="1">
              <a:off x="2160" y="1584"/>
              <a:ext cx="2016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 flipH="1">
              <a:off x="2160" y="2208"/>
              <a:ext cx="288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433455" y="5002768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err="1" smtClean="0">
                <a:solidFill>
                  <a:srgbClr val="0066FF"/>
                </a:solidFill>
              </a:rPr>
              <a:t>lejos</a:t>
            </a:r>
            <a:r>
              <a:rPr lang="en-US" sz="4200" b="1" dirty="0" smtClean="0">
                <a:solidFill>
                  <a:srgbClr val="0066FF"/>
                </a:solidFill>
              </a:rPr>
              <a:t> de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5685043"/>
            <a:ext cx="2556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Far 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990600" y="43434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400" dirty="0">
                <a:solidFill>
                  <a:schemeClr val="tx2"/>
                </a:solidFill>
                <a:cs typeface="Arial" charset="0"/>
              </a:rPr>
              <a:t>La </a:t>
            </a:r>
            <a:r>
              <a:rPr lang="en-US" sz="4400" dirty="0" err="1">
                <a:solidFill>
                  <a:schemeClr val="tx2"/>
                </a:solidFill>
                <a:cs typeface="Arial" charset="0"/>
              </a:rPr>
              <a:t>computadora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y los </a:t>
            </a:r>
            <a:r>
              <a:rPr lang="en-US" sz="4400" dirty="0" err="1">
                <a:solidFill>
                  <a:schemeClr val="tx2"/>
                </a:solidFill>
                <a:cs typeface="Arial" charset="0"/>
              </a:rPr>
              <a:t>libros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cs typeface="Arial" charset="0"/>
              </a:rPr>
              <a:t>están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cs typeface="Arial" charset="0"/>
              </a:rPr>
              <a:t>                   </a:t>
            </a:r>
            <a:r>
              <a:rPr lang="en-US" sz="4400" dirty="0" err="1" smtClean="0">
                <a:solidFill>
                  <a:schemeClr val="tx2"/>
                </a:solidFill>
              </a:rPr>
              <a:t>escritorio</a:t>
            </a:r>
            <a:r>
              <a:rPr lang="en-US" sz="44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33802" name="Picture 10" descr="j028054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762000"/>
            <a:ext cx="4724400" cy="3324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11582" y="4914900"/>
            <a:ext cx="30272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err="1" smtClean="0">
                <a:solidFill>
                  <a:srgbClr val="0066FF"/>
                </a:solidFill>
              </a:rPr>
              <a:t>encima</a:t>
            </a:r>
            <a:r>
              <a:rPr lang="en-US" sz="4200" b="1" dirty="0" smtClean="0">
                <a:solidFill>
                  <a:srgbClr val="0066FF"/>
                </a:solidFill>
              </a:rPr>
              <a:t> del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5685043"/>
            <a:ext cx="2556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On top of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0" name="Picture 20" descr="MCj0310008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381000"/>
            <a:ext cx="4876800" cy="4524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09600" y="5105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400" dirty="0">
                <a:solidFill>
                  <a:schemeClr val="tx2"/>
                </a:solidFill>
                <a:cs typeface="Arial" charset="0"/>
              </a:rPr>
              <a:t>El </a:t>
            </a:r>
            <a:r>
              <a:rPr lang="en-US" sz="4400" dirty="0" err="1">
                <a:solidFill>
                  <a:schemeClr val="tx2"/>
                </a:solidFill>
                <a:cs typeface="Arial" charset="0"/>
              </a:rPr>
              <a:t>carro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cs typeface="Arial" charset="0"/>
              </a:rPr>
              <a:t>está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cs typeface="Arial" charset="0"/>
              </a:rPr>
              <a:t>                  </a:t>
            </a:r>
            <a:r>
              <a:rPr lang="en-US" sz="4400" dirty="0" err="1" smtClean="0">
                <a:solidFill>
                  <a:schemeClr val="tx2"/>
                </a:solidFill>
              </a:rPr>
              <a:t>garaje</a:t>
            </a:r>
            <a:r>
              <a:rPr lang="en-US" sz="4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97036" y="5334000"/>
            <a:ext cx="29048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err="1" smtClean="0">
                <a:solidFill>
                  <a:srgbClr val="0066FF"/>
                </a:solidFill>
              </a:rPr>
              <a:t>dentro</a:t>
            </a:r>
            <a:r>
              <a:rPr lang="en-US" sz="4200" b="1" dirty="0" smtClean="0">
                <a:solidFill>
                  <a:srgbClr val="0066FF"/>
                </a:solidFill>
              </a:rPr>
              <a:t> del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/>
          </a:p>
        </p:txBody>
      </p:sp>
      <p:sp>
        <p:nvSpPr>
          <p:cNvPr id="5" name="TextBox 4"/>
          <p:cNvSpPr txBox="1"/>
          <p:nvPr/>
        </p:nvSpPr>
        <p:spPr>
          <a:xfrm>
            <a:off x="3446318" y="5931932"/>
            <a:ext cx="2556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inside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57200" y="45720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400" dirty="0" err="1">
                <a:solidFill>
                  <a:schemeClr val="tx2"/>
                </a:solidFill>
                <a:cs typeface="Arial" charset="0"/>
              </a:rPr>
              <a:t>Ellos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cs typeface="Arial" charset="0"/>
              </a:rPr>
              <a:t>están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cs typeface="Arial" charset="0"/>
              </a:rPr>
              <a:t>     </a:t>
            </a:r>
            <a:r>
              <a:rPr lang="en-US" sz="4400" dirty="0" smtClean="0">
                <a:solidFill>
                  <a:schemeClr val="tx2"/>
                </a:solidFill>
              </a:rPr>
              <a:t>el </a:t>
            </a:r>
            <a:r>
              <a:rPr lang="en-US" sz="4400" dirty="0" err="1">
                <a:solidFill>
                  <a:schemeClr val="tx2"/>
                </a:solidFill>
              </a:rPr>
              <a:t>salón</a:t>
            </a:r>
            <a:r>
              <a:rPr lang="en-US" sz="4400" dirty="0">
                <a:solidFill>
                  <a:schemeClr val="tx2"/>
                </a:solidFill>
              </a:rPr>
              <a:t> de </a:t>
            </a:r>
            <a:r>
              <a:rPr lang="en-US" sz="4400" dirty="0" err="1">
                <a:solidFill>
                  <a:schemeClr val="tx2"/>
                </a:solidFill>
              </a:rPr>
              <a:t>clase</a:t>
            </a:r>
            <a:r>
              <a:rPr lang="en-US" sz="44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32783" name="Picture 15" descr="MCj0398121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685800"/>
            <a:ext cx="4724400" cy="3719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38236" y="4789544"/>
            <a:ext cx="9813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en</a:t>
            </a:r>
            <a:endParaRPr lang="en-US" sz="42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5685043"/>
            <a:ext cx="2556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in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0" name="Picture 6" descr="j021514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3550" y="1600200"/>
            <a:ext cx="1258888" cy="2667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72" name="Picture 8" descr="j021514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447800"/>
            <a:ext cx="1330325" cy="2819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838200" y="48006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400" dirty="0">
                <a:solidFill>
                  <a:schemeClr val="tx2"/>
                </a:solidFill>
                <a:cs typeface="Arial" charset="0"/>
              </a:rPr>
              <a:t>El </a:t>
            </a:r>
            <a:r>
              <a:rPr lang="en-US" sz="4400" dirty="0" err="1">
                <a:solidFill>
                  <a:schemeClr val="tx2"/>
                </a:solidFill>
                <a:cs typeface="Arial" charset="0"/>
              </a:rPr>
              <a:t>perro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cs typeface="Arial" charset="0"/>
              </a:rPr>
              <a:t>está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cs typeface="Arial" charset="0"/>
              </a:rPr>
              <a:t>          </a:t>
            </a:r>
            <a:r>
              <a:rPr lang="en-US" sz="4400" dirty="0" err="1" smtClean="0">
                <a:solidFill>
                  <a:schemeClr val="tx2"/>
                </a:solidFill>
              </a:rPr>
              <a:t>las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>
                <a:solidFill>
                  <a:schemeClr val="tx2"/>
                </a:solidFill>
              </a:rPr>
              <a:t>sillas</a:t>
            </a:r>
            <a:r>
              <a:rPr lang="en-US" sz="44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36876" name="Picture 12" descr="j034485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3124200"/>
            <a:ext cx="1747838" cy="1039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267200" y="5002768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entre 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5685043"/>
            <a:ext cx="2556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between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j023899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1981200"/>
            <a:ext cx="4095750" cy="2673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838200" y="48006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400" dirty="0">
                <a:solidFill>
                  <a:schemeClr val="tx2"/>
                </a:solidFill>
                <a:cs typeface="Arial" charset="0"/>
              </a:rPr>
              <a:t>El </a:t>
            </a:r>
            <a:r>
              <a:rPr lang="en-US" sz="4400" dirty="0" err="1">
                <a:solidFill>
                  <a:schemeClr val="tx2"/>
                </a:solidFill>
                <a:cs typeface="Arial" charset="0"/>
              </a:rPr>
              <a:t>avión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cs typeface="Arial" charset="0"/>
              </a:rPr>
              <a:t>está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cs typeface="Arial" charset="0"/>
              </a:rPr>
              <a:t>                  </a:t>
            </a:r>
          </a:p>
          <a:p>
            <a:r>
              <a:rPr lang="en-US" sz="4400" dirty="0" smtClean="0">
                <a:solidFill>
                  <a:schemeClr val="tx2"/>
                </a:solidFill>
                <a:cs typeface="Arial" charset="0"/>
              </a:rPr>
              <a:t>la </a:t>
            </a:r>
            <a:r>
              <a:rPr lang="en-US" sz="4400" dirty="0" smtClean="0">
                <a:solidFill>
                  <a:schemeClr val="tx2"/>
                </a:solidFill>
              </a:rPr>
              <a:t>casa</a:t>
            </a:r>
            <a:r>
              <a:rPr lang="en-US" sz="44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43016" name="Picture 8" descr="j033648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710656"/>
            <a:ext cx="2209800" cy="1214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343400" y="4654550"/>
            <a:ext cx="4528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a la </a:t>
            </a:r>
            <a:r>
              <a:rPr lang="en-US" sz="4200" b="1" dirty="0" err="1" smtClean="0">
                <a:solidFill>
                  <a:srgbClr val="0066FF"/>
                </a:solidFill>
              </a:rPr>
              <a:t>izquierda</a:t>
            </a:r>
            <a:r>
              <a:rPr lang="en-US" sz="4200" b="1" dirty="0" smtClean="0">
                <a:solidFill>
                  <a:srgbClr val="0066FF"/>
                </a:solidFill>
              </a:rPr>
              <a:t> de</a:t>
            </a:r>
            <a:endParaRPr lang="en-US" sz="42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5685043"/>
            <a:ext cx="3581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To the left of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9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 </a:t>
            </a:r>
            <a:r>
              <a:rPr lang="en-US" dirty="0" err="1" smtClean="0"/>
              <a:t>preposiciones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 de – in front of</a:t>
            </a:r>
          </a:p>
          <a:p>
            <a:r>
              <a:rPr lang="en-US" dirty="0" err="1" smtClean="0"/>
              <a:t>Afuera</a:t>
            </a:r>
            <a:r>
              <a:rPr lang="en-US" dirty="0" smtClean="0"/>
              <a:t> de – outside of</a:t>
            </a:r>
          </a:p>
          <a:p>
            <a:r>
              <a:rPr lang="en-US" dirty="0" err="1" smtClean="0"/>
              <a:t>arriba</a:t>
            </a:r>
            <a:r>
              <a:rPr lang="en-US" dirty="0" smtClean="0"/>
              <a:t> de – above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 de – in the middle of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centro</a:t>
            </a:r>
            <a:r>
              <a:rPr lang="en-US" dirty="0" smtClean="0"/>
              <a:t> de – in the center of</a:t>
            </a:r>
          </a:p>
          <a:p>
            <a:r>
              <a:rPr lang="en-US" dirty="0" smtClean="0"/>
              <a:t>A la </a:t>
            </a:r>
            <a:r>
              <a:rPr lang="en-US" dirty="0" err="1" smtClean="0"/>
              <a:t>derecha</a:t>
            </a:r>
            <a:r>
              <a:rPr lang="en-US" dirty="0" smtClean="0"/>
              <a:t> de – to the right of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Donde</a:t>
            </a:r>
            <a:r>
              <a:rPr lang="en-US" dirty="0" smtClean="0"/>
              <a:t> – where</a:t>
            </a:r>
          </a:p>
          <a:p>
            <a:r>
              <a:rPr lang="en-US" dirty="0" err="1" smtClean="0"/>
              <a:t>Aqui</a:t>
            </a:r>
            <a:r>
              <a:rPr lang="en-US" dirty="0" smtClean="0"/>
              <a:t> – here</a:t>
            </a:r>
          </a:p>
          <a:p>
            <a:r>
              <a:rPr lang="en-US" dirty="0" err="1" smtClean="0"/>
              <a:t>Alli</a:t>
            </a:r>
            <a:r>
              <a:rPr lang="en-US" dirty="0" smtClean="0"/>
              <a:t> -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9040678" cy="6400800"/>
          </a:xfrm>
        </p:spPr>
      </p:pic>
    </p:spTree>
    <p:extLst>
      <p:ext uri="{BB962C8B-B14F-4D97-AF65-F5344CB8AC3E}">
        <p14:creationId xmlns:p14="http://schemas.microsoft.com/office/powerpoint/2010/main" val="31358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17" y="304800"/>
            <a:ext cx="8229600" cy="1143000"/>
          </a:xfrm>
        </p:spPr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(n)…?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s-ES" dirty="0"/>
              <a:t>¿Dónde está la Sra. Wolfe?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 </a:t>
            </a:r>
            <a:r>
              <a:rPr lang="en-US" dirty="0" smtClean="0"/>
              <a:t>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estudiantes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 </a:t>
            </a:r>
            <a:r>
              <a:rPr lang="en-US" dirty="0" smtClean="0"/>
              <a:t>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la </a:t>
            </a:r>
            <a:r>
              <a:rPr lang="en-US" dirty="0" err="1"/>
              <a:t>puerta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 </a:t>
            </a:r>
            <a:r>
              <a:rPr lang="en-US" dirty="0" smtClean="0"/>
              <a:t>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las </a:t>
            </a:r>
            <a:r>
              <a:rPr lang="en-US" dirty="0" err="1"/>
              <a:t>ventanas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 </a:t>
            </a:r>
            <a:r>
              <a:rPr lang="en-US" dirty="0" smtClean="0"/>
              <a:t>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las </a:t>
            </a:r>
            <a:r>
              <a:rPr lang="en-US" dirty="0" err="1" smtClean="0"/>
              <a:t>pantallas</a:t>
            </a:r>
            <a:r>
              <a:rPr lang="en-US" dirty="0" smtClean="0"/>
              <a:t>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 </a:t>
            </a:r>
            <a:r>
              <a:rPr lang="en-US" dirty="0" smtClean="0"/>
              <a:t>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la </a:t>
            </a:r>
            <a:r>
              <a:rPr lang="en-US" dirty="0" err="1"/>
              <a:t>pizarra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 </a:t>
            </a:r>
            <a:r>
              <a:rPr lang="en-US" dirty="0" smtClean="0"/>
              <a:t>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la </a:t>
            </a:r>
            <a:r>
              <a:rPr lang="en-US" dirty="0" err="1" smtClean="0"/>
              <a:t>computadora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ESTAR – to be 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83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/>
              <a:t>yo</a:t>
            </a:r>
            <a:endParaRPr lang="en-US" sz="3600" b="1" dirty="0">
              <a:solidFill>
                <a:srgbClr val="A50021"/>
              </a:solidFill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33400" y="2819400"/>
            <a:ext cx="6188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/>
              <a:t>tú</a:t>
            </a:r>
            <a:endParaRPr lang="en-US" sz="4000" b="1" dirty="0">
              <a:solidFill>
                <a:srgbClr val="3333CC"/>
              </a:solidFill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33400" y="3808274"/>
            <a:ext cx="990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/>
              <a:t>él</a:t>
            </a:r>
            <a:endParaRPr lang="en-US" sz="36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600" dirty="0" err="1"/>
              <a:t>ella</a:t>
            </a:r>
            <a:r>
              <a:rPr lang="en-US" sz="3600" dirty="0"/>
              <a:t> </a:t>
            </a:r>
            <a:endParaRPr lang="en-US" sz="36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600" dirty="0" err="1" smtClean="0"/>
              <a:t>Ud</a:t>
            </a:r>
            <a:r>
              <a:rPr lang="en-US" sz="3600" dirty="0"/>
              <a:t>.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352800" y="1600200"/>
            <a:ext cx="2781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/>
              <a:t>nosotros</a:t>
            </a:r>
            <a:r>
              <a:rPr lang="en-US" sz="3600" dirty="0"/>
              <a:t>(as</a:t>
            </a:r>
            <a:r>
              <a:rPr lang="en-US" sz="3600" dirty="0" smtClean="0"/>
              <a:t>)</a:t>
            </a:r>
            <a:endParaRPr lang="en-US" sz="4000" b="1" dirty="0">
              <a:solidFill>
                <a:srgbClr val="006600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352800" y="2743200"/>
            <a:ext cx="2857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/>
              <a:t>vosotros</a:t>
            </a:r>
            <a:r>
              <a:rPr lang="en-US" sz="3600" dirty="0"/>
              <a:t>(as</a:t>
            </a:r>
            <a:r>
              <a:rPr lang="en-US" sz="3600" dirty="0" smtClean="0"/>
              <a:t>)</a:t>
            </a:r>
            <a:endParaRPr lang="en-US" sz="4000" b="1" dirty="0">
              <a:solidFill>
                <a:srgbClr val="6600CC"/>
              </a:solidFill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352800" y="3810000"/>
            <a:ext cx="1447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/>
              <a:t>ellos</a:t>
            </a:r>
            <a:endParaRPr lang="en-US" sz="36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600" dirty="0" err="1"/>
              <a:t>ellas</a:t>
            </a:r>
            <a:r>
              <a:rPr lang="en-US" sz="3600" dirty="0"/>
              <a:t> </a:t>
            </a:r>
            <a:endParaRPr lang="en-US" sz="36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600" dirty="0" err="1" smtClean="0"/>
              <a:t>Uds</a:t>
            </a:r>
            <a:r>
              <a:rPr lang="en-US" sz="3600" dirty="0"/>
              <a:t>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33400" y="1295400"/>
            <a:ext cx="8305800" cy="4419600"/>
            <a:chOff x="533400" y="1295400"/>
            <a:chExt cx="8305800" cy="4419600"/>
          </a:xfrm>
        </p:grpSpPr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3200400" y="1295400"/>
              <a:ext cx="0" cy="441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>
              <a:off x="609600" y="2590800"/>
              <a:ext cx="822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>
              <a:off x="609600" y="3657600"/>
              <a:ext cx="822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Line 14"/>
            <p:cNvSpPr>
              <a:spLocks noChangeShapeType="1"/>
            </p:cNvSpPr>
            <p:nvPr/>
          </p:nvSpPr>
          <p:spPr bwMode="auto">
            <a:xfrm>
              <a:off x="533400" y="5715000"/>
              <a:ext cx="822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15"/>
            <p:cNvSpPr>
              <a:spLocks noChangeShapeType="1"/>
            </p:cNvSpPr>
            <p:nvPr/>
          </p:nvSpPr>
          <p:spPr bwMode="auto">
            <a:xfrm>
              <a:off x="609600" y="1295400"/>
              <a:ext cx="822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80836" y="1625025"/>
            <a:ext cx="1276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A50021"/>
                </a:solidFill>
              </a:rPr>
              <a:t>estoy</a:t>
            </a:r>
            <a:r>
              <a:rPr lang="en-US" sz="2800" b="1" dirty="0" smtClean="0">
                <a:solidFill>
                  <a:srgbClr val="A50021"/>
                </a:solidFill>
              </a:rPr>
              <a:t> / I am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8956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3333CC"/>
                </a:solidFill>
              </a:rPr>
              <a:t>estás</a:t>
            </a:r>
            <a:r>
              <a:rPr lang="en-US" sz="2400" b="1" dirty="0" smtClean="0">
                <a:solidFill>
                  <a:srgbClr val="3333CC"/>
                </a:solidFill>
              </a:rPr>
              <a:t> / you are</a:t>
            </a:r>
            <a:endParaRPr lang="en-US" sz="2400" b="1" dirty="0">
              <a:solidFill>
                <a:srgbClr val="33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9760" y="3720669"/>
            <a:ext cx="1447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920"/>
              </a:spcBef>
            </a:pPr>
            <a:r>
              <a:rPr lang="en-US" sz="2800" b="1" dirty="0" err="1" smtClean="0">
                <a:solidFill>
                  <a:srgbClr val="FF3300"/>
                </a:solidFill>
              </a:rPr>
              <a:t>está</a:t>
            </a:r>
            <a:r>
              <a:rPr lang="en-US" sz="2800" b="1" dirty="0" smtClean="0">
                <a:solidFill>
                  <a:srgbClr val="FF3300"/>
                </a:solidFill>
              </a:rPr>
              <a:t> / he she </a:t>
            </a:r>
            <a:r>
              <a:rPr lang="en-US" sz="2800" b="1" dirty="0" smtClean="0">
                <a:solidFill>
                  <a:srgbClr val="FF3300"/>
                </a:solidFill>
              </a:rPr>
              <a:t>you (form) it is</a:t>
            </a:r>
            <a:endParaRPr lang="en-US" sz="2800" dirty="0">
              <a:solidFill>
                <a:srgbClr val="FF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2339" y="1386870"/>
            <a:ext cx="2400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6600"/>
                </a:solidFill>
              </a:rPr>
              <a:t>estamos</a:t>
            </a:r>
            <a:r>
              <a:rPr lang="en-US" sz="3200" b="1" dirty="0" smtClean="0">
                <a:solidFill>
                  <a:srgbClr val="006600"/>
                </a:solidFill>
              </a:rPr>
              <a:t> / we are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4774" y="2798115"/>
            <a:ext cx="3259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6600CC"/>
                </a:solidFill>
              </a:rPr>
              <a:t>estáis</a:t>
            </a:r>
            <a:r>
              <a:rPr lang="en-US" sz="3200" b="1" dirty="0" smtClean="0">
                <a:solidFill>
                  <a:srgbClr val="6600CC"/>
                </a:solidFill>
              </a:rPr>
              <a:t> / </a:t>
            </a:r>
            <a:r>
              <a:rPr lang="en-US" sz="3200" b="1" dirty="0" err="1" smtClean="0">
                <a:solidFill>
                  <a:srgbClr val="6600CC"/>
                </a:solidFill>
              </a:rPr>
              <a:t>y’all</a:t>
            </a:r>
            <a:r>
              <a:rPr lang="en-US" sz="3200" b="1" dirty="0" smtClean="0">
                <a:solidFill>
                  <a:srgbClr val="6600CC"/>
                </a:solidFill>
              </a:rPr>
              <a:t> are</a:t>
            </a:r>
            <a:endParaRPr lang="en-US" sz="3200" b="1" dirty="0">
              <a:solidFill>
                <a:srgbClr val="66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5497" y="3886200"/>
            <a:ext cx="2325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339933"/>
                </a:solidFill>
              </a:rPr>
              <a:t>Están</a:t>
            </a:r>
            <a:r>
              <a:rPr lang="en-US" sz="3200" b="1" dirty="0" smtClean="0">
                <a:solidFill>
                  <a:srgbClr val="339933"/>
                </a:solidFill>
              </a:rPr>
              <a:t> / they / you guys are</a:t>
            </a:r>
            <a:endParaRPr lang="en-US" sz="3200" b="1" dirty="0">
              <a:solidFill>
                <a:srgbClr val="339933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028700" y="4191000"/>
            <a:ext cx="990599" cy="42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219200" y="4953000"/>
            <a:ext cx="800099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29" name="Straight Connector 48128"/>
          <p:cNvCxnSpPr/>
          <p:nvPr/>
        </p:nvCxnSpPr>
        <p:spPr>
          <a:xfrm>
            <a:off x="1380836" y="4783723"/>
            <a:ext cx="5241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19600" y="4174123"/>
            <a:ext cx="990599" cy="42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481368" y="4778391"/>
            <a:ext cx="7764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434898" y="4876800"/>
            <a:ext cx="990599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Prepositions (location words)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198"/>
            <a:ext cx="3352800" cy="487680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detrás</a:t>
            </a:r>
            <a:r>
              <a:rPr lang="en-US" dirty="0"/>
              <a:t> 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cerca</a:t>
            </a:r>
            <a:r>
              <a:rPr lang="en-US" dirty="0"/>
              <a:t> 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debajo</a:t>
            </a:r>
            <a:r>
              <a:rPr lang="en-US" dirty="0"/>
              <a:t> 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 </a:t>
            </a:r>
            <a:r>
              <a:rPr lang="en-US" dirty="0" err="1"/>
              <a:t>lado</a:t>
            </a:r>
            <a:r>
              <a:rPr lang="en-US" dirty="0"/>
              <a:t> 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delante</a:t>
            </a:r>
            <a:r>
              <a:rPr lang="en-US" dirty="0"/>
              <a:t> 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lejos</a:t>
            </a:r>
            <a:r>
              <a:rPr lang="en-US" dirty="0"/>
              <a:t> </a:t>
            </a:r>
            <a:r>
              <a:rPr lang="en-US" dirty="0" smtClean="0"/>
              <a:t>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la </a:t>
            </a:r>
            <a:r>
              <a:rPr lang="en-US" dirty="0" err="1" smtClean="0"/>
              <a:t>izquierda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la </a:t>
            </a:r>
            <a:r>
              <a:rPr lang="en-US" dirty="0" err="1" smtClean="0"/>
              <a:t>derecha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876800" y="1600199"/>
            <a:ext cx="3124200" cy="464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encima</a:t>
            </a:r>
            <a:r>
              <a:rPr lang="en-US" dirty="0" smtClean="0"/>
              <a:t> de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adentro</a:t>
            </a:r>
            <a:r>
              <a:rPr lang="en-US" dirty="0" smtClean="0"/>
              <a:t> de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entre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aquí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allí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133600"/>
            <a:ext cx="8229600" cy="1905000"/>
          </a:xfrm>
        </p:spPr>
        <p:txBody>
          <a:bodyPr/>
          <a:lstStyle/>
          <a:p>
            <a:r>
              <a:rPr lang="en-US" sz="5400" dirty="0">
                <a:latin typeface="Century Gothic" panose="020B0502020202020204" pitchFamily="34" charset="0"/>
              </a:rPr>
              <a:t>¿</a:t>
            </a:r>
            <a:r>
              <a:rPr lang="en-US" sz="5400" dirty="0" err="1">
                <a:latin typeface="Century Gothic" panose="020B0502020202020204" pitchFamily="34" charset="0"/>
              </a:rPr>
              <a:t>Dónde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 smtClean="0">
                <a:latin typeface="Century Gothic" panose="020B0502020202020204" pitchFamily="34" charset="0"/>
              </a:rPr>
              <a:t>está</a:t>
            </a:r>
            <a:r>
              <a:rPr lang="en-US" sz="5400" dirty="0" smtClean="0">
                <a:latin typeface="Century Gothic" panose="020B0502020202020204" pitchFamily="34" charset="0"/>
              </a:rPr>
              <a:t>(n</a:t>
            </a:r>
            <a:r>
              <a:rPr lang="en-US" sz="5400" dirty="0" smtClean="0">
                <a:latin typeface="Century Gothic" panose="020B0502020202020204" pitchFamily="34" charset="0"/>
              </a:rPr>
              <a:t>)…? = </a:t>
            </a:r>
            <a:r>
              <a:rPr lang="en-US" sz="5400" dirty="0">
                <a:latin typeface="Century Gothic" panose="020B0502020202020204" pitchFamily="34" charset="0"/>
              </a:rPr>
              <a:t>W</a:t>
            </a:r>
            <a:r>
              <a:rPr lang="en-US" sz="5400" dirty="0" smtClean="0">
                <a:latin typeface="Century Gothic" panose="020B0502020202020204" pitchFamily="34" charset="0"/>
              </a:rPr>
              <a:t>here are…?</a:t>
            </a:r>
            <a:endParaRPr lang="en-US" sz="5400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3810000"/>
            <a:ext cx="4876800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*de + el = </a:t>
            </a:r>
            <a:r>
              <a:rPr lang="en-US" sz="5400" b="1" dirty="0" smtClean="0">
                <a:solidFill>
                  <a:srgbClr val="0066FF"/>
                </a:solidFill>
              </a:rPr>
              <a:t>del </a:t>
            </a:r>
          </a:p>
          <a:p>
            <a:pPr algn="ctr"/>
            <a:r>
              <a:rPr lang="en-US" sz="5400" b="1" dirty="0" smtClean="0">
                <a:solidFill>
                  <a:srgbClr val="0066FF"/>
                </a:solidFill>
              </a:rPr>
              <a:t>(of the)</a:t>
            </a:r>
            <a:endParaRPr lang="en-US" sz="5400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990600" y="4800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400" dirty="0" err="1">
                <a:solidFill>
                  <a:schemeClr val="tx2"/>
                </a:solidFill>
                <a:cs typeface="Arial" charset="0"/>
              </a:rPr>
              <a:t>Él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cs typeface="Arial" charset="0"/>
              </a:rPr>
              <a:t>está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cs typeface="Arial" charset="0"/>
              </a:rPr>
              <a:t>                </a:t>
            </a:r>
            <a:r>
              <a:rPr lang="en-US" sz="4400" dirty="0" smtClean="0">
                <a:solidFill>
                  <a:schemeClr val="tx2"/>
                </a:solidFill>
              </a:rPr>
              <a:t>la </a:t>
            </a:r>
            <a:r>
              <a:rPr lang="en-US" sz="4400" dirty="0" err="1">
                <a:solidFill>
                  <a:schemeClr val="tx2"/>
                </a:solidFill>
              </a:rPr>
              <a:t>puerta</a:t>
            </a:r>
            <a:r>
              <a:rPr lang="en-US" sz="44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27671" name="Picture 23" descr="prepositions-of-place-flashcard-thum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609600"/>
            <a:ext cx="3897313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07145" y="5002768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err="1" smtClean="0">
                <a:solidFill>
                  <a:srgbClr val="0066FF"/>
                </a:solidFill>
              </a:rPr>
              <a:t>detrás</a:t>
            </a:r>
            <a:r>
              <a:rPr lang="en-US" sz="4200" b="1" dirty="0" smtClean="0">
                <a:solidFill>
                  <a:srgbClr val="0066FF"/>
                </a:solidFill>
              </a:rPr>
              <a:t> de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5776436"/>
            <a:ext cx="548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err="1" smtClean="0">
                <a:solidFill>
                  <a:srgbClr val="0066FF"/>
                </a:solidFill>
              </a:rPr>
              <a:t>detrás</a:t>
            </a:r>
            <a:r>
              <a:rPr lang="en-US" sz="4200" b="1" dirty="0" smtClean="0">
                <a:solidFill>
                  <a:srgbClr val="0066FF"/>
                </a:solidFill>
              </a:rPr>
              <a:t> </a:t>
            </a:r>
            <a:r>
              <a:rPr lang="en-US" sz="4200" b="1" dirty="0" smtClean="0">
                <a:solidFill>
                  <a:srgbClr val="0066FF"/>
                </a:solidFill>
              </a:rPr>
              <a:t>de = behind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90600" y="4624864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cs typeface="Arial" charset="0"/>
              </a:rPr>
              <a:t>Ella </a:t>
            </a:r>
            <a:r>
              <a:rPr lang="en-US" sz="4400" b="1" dirty="0" err="1">
                <a:solidFill>
                  <a:schemeClr val="tx2"/>
                </a:solidFill>
                <a:cs typeface="Arial" charset="0"/>
              </a:rPr>
              <a:t>está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cs typeface="Arial" charset="0"/>
              </a:rPr>
              <a:t>                  </a:t>
            </a:r>
            <a:r>
              <a:rPr lang="en-US" sz="4400" dirty="0" err="1" smtClean="0">
                <a:solidFill>
                  <a:schemeClr val="tx2"/>
                </a:solidFill>
              </a:rPr>
              <a:t>perro</a:t>
            </a:r>
            <a:r>
              <a:rPr lang="en-US" sz="44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10247" name="Picture 7" descr="j023204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2700" y="838200"/>
            <a:ext cx="4038600" cy="3608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4343400" y="4038600"/>
            <a:ext cx="2362200" cy="77788"/>
            <a:chOff x="2784" y="2496"/>
            <a:chExt cx="1056" cy="0"/>
          </a:xfrm>
        </p:grpSpPr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2880" y="2496"/>
              <a:ext cx="9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H="1">
              <a:off x="2784" y="2496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657600" y="4827032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err="1" smtClean="0">
                <a:solidFill>
                  <a:srgbClr val="0066FF"/>
                </a:solidFill>
              </a:rPr>
              <a:t>cerca</a:t>
            </a:r>
            <a:r>
              <a:rPr lang="en-US" sz="4200" b="1" dirty="0" smtClean="0">
                <a:solidFill>
                  <a:srgbClr val="0066FF"/>
                </a:solidFill>
              </a:rPr>
              <a:t> del*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5869709"/>
            <a:ext cx="1905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*de + el = </a:t>
            </a:r>
            <a:r>
              <a:rPr lang="en-US" b="1" dirty="0">
                <a:solidFill>
                  <a:srgbClr val="0066FF"/>
                </a:solidFill>
              </a:rPr>
              <a:t>del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5685043"/>
            <a:ext cx="2556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Close to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1" name="Picture 13" descr="j034643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2667000"/>
            <a:ext cx="1728788" cy="190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04800" y="48006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cs typeface="Arial" charset="0"/>
              </a:rPr>
              <a:t>El </a:t>
            </a:r>
            <a:r>
              <a:rPr lang="en-US" sz="4400" dirty="0" err="1">
                <a:solidFill>
                  <a:schemeClr val="tx2"/>
                </a:solidFill>
                <a:cs typeface="Arial" charset="0"/>
              </a:rPr>
              <a:t>gato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cs typeface="Arial" charset="0"/>
              </a:rPr>
              <a:t>está</a:t>
            </a:r>
            <a:r>
              <a:rPr lang="en-US" sz="4400" b="1" dirty="0" smtClean="0">
                <a:solidFill>
                  <a:schemeClr val="tx2"/>
                </a:solidFill>
                <a:cs typeface="Arial" charset="0"/>
              </a:rPr>
              <a:t>                  </a:t>
            </a:r>
            <a:r>
              <a:rPr lang="en-US" sz="4400" dirty="0" smtClean="0">
                <a:solidFill>
                  <a:schemeClr val="tx2"/>
                </a:solidFill>
              </a:rPr>
              <a:t>la </a:t>
            </a:r>
            <a:r>
              <a:rPr lang="en-US" sz="4400" dirty="0">
                <a:solidFill>
                  <a:schemeClr val="tx2"/>
                </a:solidFill>
              </a:rPr>
              <a:t>mesa.</a:t>
            </a:r>
          </a:p>
        </p:txBody>
      </p:sp>
      <p:pic>
        <p:nvPicPr>
          <p:cNvPr id="12305" name="Picture 17" descr="MCj0232660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258887"/>
            <a:ext cx="5181600" cy="3541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57600" y="5002768"/>
            <a:ext cx="2676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err="1" smtClean="0">
                <a:solidFill>
                  <a:srgbClr val="0066FF"/>
                </a:solidFill>
              </a:rPr>
              <a:t>debajo</a:t>
            </a:r>
            <a:r>
              <a:rPr lang="en-US" sz="4200" b="1" dirty="0" smtClean="0">
                <a:solidFill>
                  <a:srgbClr val="0066FF"/>
                </a:solidFill>
              </a:rPr>
              <a:t> de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5685043"/>
            <a:ext cx="2556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under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7" name="Group 13"/>
          <p:cNvGrpSpPr>
            <a:grpSpLocks/>
          </p:cNvGrpSpPr>
          <p:nvPr/>
        </p:nvGrpSpPr>
        <p:grpSpPr bwMode="auto">
          <a:xfrm>
            <a:off x="3352800" y="990600"/>
            <a:ext cx="5029200" cy="3505200"/>
            <a:chOff x="2112" y="624"/>
            <a:chExt cx="3168" cy="2208"/>
          </a:xfrm>
        </p:grpSpPr>
        <p:pic>
          <p:nvPicPr>
            <p:cNvPr id="6154" name="Picture 10" descr="j021517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960"/>
              <a:ext cx="2736" cy="18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152" name="Picture 8" descr="j023260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624"/>
              <a:ext cx="958" cy="2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990600" y="4800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dirty="0" err="1">
                <a:solidFill>
                  <a:schemeClr val="tx2"/>
                </a:solidFill>
                <a:cs typeface="Arial" charset="0"/>
              </a:rPr>
              <a:t>Él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cs typeface="Arial" charset="0"/>
              </a:rPr>
              <a:t>está</a:t>
            </a:r>
            <a:r>
              <a:rPr lang="en-US" sz="44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cs typeface="Arial" charset="0"/>
              </a:rPr>
              <a:t>                 </a:t>
            </a:r>
            <a:r>
              <a:rPr lang="en-US" sz="4400" dirty="0" smtClean="0">
                <a:solidFill>
                  <a:schemeClr val="tx2"/>
                </a:solidFill>
              </a:rPr>
              <a:t>la </a:t>
            </a:r>
            <a:r>
              <a:rPr lang="en-US" sz="4400" dirty="0" err="1">
                <a:solidFill>
                  <a:schemeClr val="tx2"/>
                </a:solidFill>
              </a:rPr>
              <a:t>cama</a:t>
            </a:r>
            <a:r>
              <a:rPr lang="en-US" sz="4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5002768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al </a:t>
            </a:r>
            <a:r>
              <a:rPr lang="en-US" sz="4200" b="1" dirty="0" err="1" smtClean="0">
                <a:solidFill>
                  <a:srgbClr val="0066FF"/>
                </a:solidFill>
              </a:rPr>
              <a:t>lado</a:t>
            </a:r>
            <a:r>
              <a:rPr lang="en-US" sz="4200" b="1" dirty="0" smtClean="0">
                <a:solidFill>
                  <a:srgbClr val="0066FF"/>
                </a:solidFill>
              </a:rPr>
              <a:t> de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5685043"/>
            <a:ext cx="2556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next to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52400" y="4648200"/>
            <a:ext cx="8763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000" dirty="0">
                <a:solidFill>
                  <a:schemeClr val="tx2"/>
                </a:solidFill>
                <a:cs typeface="Arial" charset="0"/>
              </a:rPr>
              <a:t>La </a:t>
            </a:r>
            <a:r>
              <a:rPr lang="en-US" sz="4000" dirty="0" err="1">
                <a:solidFill>
                  <a:schemeClr val="tx2"/>
                </a:solidFill>
                <a:cs typeface="Arial" charset="0"/>
              </a:rPr>
              <a:t>planta</a:t>
            </a:r>
            <a:r>
              <a:rPr lang="en-US" sz="40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cs typeface="Arial" charset="0"/>
              </a:rPr>
              <a:t>está</a:t>
            </a:r>
            <a:r>
              <a:rPr lang="en-US" sz="40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sz="4000" dirty="0" smtClean="0">
                <a:solidFill>
                  <a:schemeClr val="tx2"/>
                </a:solidFill>
                <a:cs typeface="Arial" charset="0"/>
              </a:rPr>
              <a:t>                   </a:t>
            </a:r>
            <a:r>
              <a:rPr lang="en-US" sz="4000" dirty="0" smtClean="0">
                <a:solidFill>
                  <a:schemeClr val="tx2"/>
                </a:solidFill>
              </a:rPr>
              <a:t>la </a:t>
            </a:r>
            <a:r>
              <a:rPr lang="en-US" sz="4000" dirty="0" err="1">
                <a:solidFill>
                  <a:schemeClr val="tx2"/>
                </a:solidFill>
              </a:rPr>
              <a:t>ventana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16406" name="Picture 22" descr="MCj0237615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838200"/>
            <a:ext cx="4572000" cy="4016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72164" y="5132457"/>
            <a:ext cx="2752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66FF"/>
                </a:solidFill>
              </a:rPr>
              <a:t>delante</a:t>
            </a:r>
            <a:r>
              <a:rPr lang="en-US" sz="4000" b="1" dirty="0" smtClean="0">
                <a:solidFill>
                  <a:srgbClr val="0066FF"/>
                </a:solidFill>
              </a:rPr>
              <a:t> de</a:t>
            </a:r>
            <a:r>
              <a:rPr lang="en-US" sz="4000" dirty="0" smtClean="0">
                <a:solidFill>
                  <a:schemeClr val="tx2"/>
                </a:solidFill>
              </a:rPr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5685043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66FF"/>
                </a:solidFill>
              </a:rPr>
              <a:t>In front of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290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Century Gothic</vt:lpstr>
      <vt:lpstr>Default Design</vt:lpstr>
      <vt:lpstr>Prepositions using  the verb estar</vt:lpstr>
      <vt:lpstr>ESTAR – to be </vt:lpstr>
      <vt:lpstr>Prepositions (location words)</vt:lpstr>
      <vt:lpstr>¿Dónde está(n)…? = Where are…?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Mas preposiciones:</vt:lpstr>
      <vt:lpstr>PowerPoint Presentation</vt:lpstr>
      <vt:lpstr>¿Dónde está(n)…?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used with ESTAR</dc:title>
  <dc:creator>Elizabeth Gonzalez</dc:creator>
  <cp:lastModifiedBy>Melissa Wolfe</cp:lastModifiedBy>
  <cp:revision>43</cp:revision>
  <dcterms:created xsi:type="dcterms:W3CDTF">2006-02-24T03:50:54Z</dcterms:created>
  <dcterms:modified xsi:type="dcterms:W3CDTF">2018-09-12T17:31:30Z</dcterms:modified>
</cp:coreProperties>
</file>